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78" r:id="rId3"/>
    <p:sldId id="289" r:id="rId4"/>
    <p:sldId id="290" r:id="rId5"/>
    <p:sldId id="270" r:id="rId6"/>
    <p:sldId id="269" r:id="rId7"/>
    <p:sldId id="275" r:id="rId8"/>
    <p:sldId id="274" r:id="rId9"/>
    <p:sldId id="291" r:id="rId10"/>
    <p:sldId id="292" r:id="rId11"/>
    <p:sldId id="272" r:id="rId12"/>
    <p:sldId id="279" r:id="rId13"/>
    <p:sldId id="264" r:id="rId14"/>
    <p:sldId id="284" r:id="rId15"/>
    <p:sldId id="268" r:id="rId16"/>
    <p:sldId id="276" r:id="rId17"/>
    <p:sldId id="273" r:id="rId18"/>
    <p:sldId id="277" r:id="rId19"/>
    <p:sldId id="283" r:id="rId20"/>
    <p:sldId id="265" r:id="rId21"/>
    <p:sldId id="266" r:id="rId22"/>
    <p:sldId id="267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C00"/>
    <a:srgbClr val="009CFF"/>
    <a:srgbClr val="008000"/>
    <a:srgbClr val="70C8FF"/>
    <a:srgbClr val="009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40" autoAdjust="0"/>
  </p:normalViewPr>
  <p:slideViewPr>
    <p:cSldViewPr snapToGrid="0" snapToObjects="1">
      <p:cViewPr varScale="1">
        <p:scale>
          <a:sx n="150" d="100"/>
          <a:sy n="150" d="100"/>
        </p:scale>
        <p:origin x="456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86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D1952-4C8C-594A-8D47-CC3EBD31CD69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2E9FD-FA40-FC48-8917-175ED0BCC7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0482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82BA9-193E-D440-8A2C-9653656F2AE3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63C63D-0C1A-0E4C-A0BD-8D65A95424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705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parator P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1542060"/>
            <a:ext cx="9144000" cy="2054160"/>
          </a:xfrm>
        </p:spPr>
        <p:txBody>
          <a:bodyPr/>
          <a:lstStyle>
            <a:lvl1pPr algn="ctr">
              <a:defRPr>
                <a:solidFill>
                  <a:srgbClr val="404040"/>
                </a:solidFill>
                <a:latin typeface="Arial"/>
              </a:defRPr>
            </a:lvl1pPr>
          </a:lstStyle>
          <a:p>
            <a:r>
              <a:rPr lang="en-US" dirty="0"/>
              <a:t>Separator </a:t>
            </a:r>
          </a:p>
        </p:txBody>
      </p:sp>
      <p:pic>
        <p:nvPicPr>
          <p:cNvPr id="4" name="Picture 3" descr="NWU PPT Wide Opt 4 - No Wordmark_Separator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773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>
                <a:latin typeface="Arial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362BA78-8688-C546-A03A-2A39F84C0B58}" type="datetime1">
              <a:rPr lang="en-US" smtClean="0"/>
              <a:pPr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27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EF5B9135-15EF-DE46-84CC-16626B0FAF7F}" type="datetime1">
              <a:rPr lang="en-US" smtClean="0"/>
              <a:pPr/>
              <a:t>10/4/2022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3136197" y="-3045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0293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>
            <a:lvl1pPr>
              <a:defRPr>
                <a:latin typeface="Arial"/>
              </a:defRPr>
            </a:lvl1pPr>
            <a:lvl2pPr>
              <a:defRPr>
                <a:latin typeface="Arial"/>
              </a:defRPr>
            </a:lvl2pPr>
            <a:lvl3pPr>
              <a:defRPr>
                <a:latin typeface="Arial"/>
              </a:defRPr>
            </a:lvl3pPr>
            <a:lvl4pPr>
              <a:defRPr>
                <a:latin typeface="Arial"/>
              </a:defRPr>
            </a:lvl4pPr>
            <a:lvl5pPr>
              <a:defRPr>
                <a:latin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77ADD-011F-3541-9724-9C7FC92455D5}" type="datetime1">
              <a:rPr lang="en-US" smtClean="0"/>
              <a:t>10/4/2022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32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3421027-4EC0-9C48-8CFB-B8A3104CB056}" type="datetime1">
              <a:rPr lang="en-US" smtClean="0"/>
              <a:pPr/>
              <a:t>10/4/2022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200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FA5DAB8B-8178-D047-869E-5A62AF236443}" type="datetime1">
              <a:rPr lang="en-US" smtClean="0"/>
              <a:t>10/4/2022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08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B9AB8213-A564-3C44-8CA0-968996562138}" type="datetime1">
              <a:rPr lang="en-US" smtClean="0"/>
              <a:pPr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56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>
            <a:normAutofit/>
          </a:bodyPr>
          <a:lstStyle>
            <a:lvl1pPr algn="l">
              <a:defRPr sz="32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0A83DA12-03A5-114A-ABAE-78CD6BB6AC19}" type="datetime1">
              <a:rPr lang="en-US" smtClean="0"/>
              <a:pPr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36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latin typeface="Arial"/>
              </a:defRPr>
            </a:lvl1pPr>
            <a:lvl2pPr>
              <a:defRPr sz="2400">
                <a:latin typeface="Arial"/>
              </a:defRPr>
            </a:lvl2pPr>
            <a:lvl3pPr>
              <a:defRPr sz="2000">
                <a:latin typeface="Arial"/>
              </a:defRPr>
            </a:lvl3pPr>
            <a:lvl4pPr>
              <a:defRPr sz="1800">
                <a:latin typeface="Arial"/>
              </a:defRPr>
            </a:lvl4pPr>
            <a:lvl5pPr>
              <a:defRPr sz="1800">
                <a:latin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FFF386F-14E4-954A-9EC2-E277FFD66D49}" type="datetime1">
              <a:rPr lang="en-US" smtClean="0"/>
              <a:pPr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27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>
                <a:latin typeface="Arial"/>
              </a:defRPr>
            </a:lvl1pPr>
            <a:lvl2pPr>
              <a:defRPr sz="2000">
                <a:latin typeface="Arial"/>
              </a:defRPr>
            </a:lvl2pPr>
            <a:lvl3pPr>
              <a:defRPr sz="1800">
                <a:latin typeface="Arial"/>
              </a:defRPr>
            </a:lvl3pPr>
            <a:lvl4pPr>
              <a:defRPr sz="1600">
                <a:latin typeface="Arial"/>
              </a:defRPr>
            </a:lvl4pPr>
            <a:lvl5pPr>
              <a:defRPr sz="1600">
                <a:latin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D8FFCF06-3344-8345-BEA6-DDAEFCC6ECCE}" type="datetime1">
              <a:rPr lang="en-US" smtClean="0"/>
              <a:pPr/>
              <a:t>10/4/2022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770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84C6D879-35D4-554E-9D6D-93E8130AA922}" type="datetime1">
              <a:rPr lang="en-US" smtClean="0"/>
              <a:pPr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20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>
                <a:latin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>
                <a:latin typeface="Arial"/>
              </a:defRPr>
            </a:lvl1pPr>
            <a:lvl2pPr>
              <a:defRPr sz="2800">
                <a:latin typeface="Arial"/>
              </a:defRPr>
            </a:lvl2pPr>
            <a:lvl3pPr>
              <a:defRPr sz="2400">
                <a:latin typeface="Arial"/>
              </a:defRPr>
            </a:lvl3pPr>
            <a:lvl4pPr>
              <a:defRPr sz="2000">
                <a:latin typeface="Arial"/>
              </a:defRPr>
            </a:lvl4pPr>
            <a:lvl5pPr>
              <a:defRPr sz="2000">
                <a:latin typeface="Arial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>
                <a:latin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AB182AE3-760A-8E44-AB65-03A533386DFC}" type="datetime1">
              <a:rPr lang="en-US" smtClean="0"/>
              <a:pPr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4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NWU PPT Wide Opt 4 - No Wordmark_Master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72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57250"/>
            <a:ext cx="8229600" cy="3803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C176C-065F-124D-AAA4-94F2B7A2EC7C}" type="datetime1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fld id="{106E12CD-FCB1-464E-A775-0B83FDDACE0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960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5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0.sv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11" Type="http://schemas.openxmlformats.org/officeDocument/2006/relationships/image" Target="../media/image16.png"/><Relationship Id="rId5" Type="http://schemas.openxmlformats.org/officeDocument/2006/relationships/image" Target="../media/image32.svg"/><Relationship Id="rId10" Type="http://schemas.openxmlformats.org/officeDocument/2006/relationships/image" Target="../media/image15.png"/><Relationship Id="rId4" Type="http://schemas.openxmlformats.org/officeDocument/2006/relationships/image" Target="../media/image31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10.png"/><Relationship Id="rId7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1.png"/><Relationship Id="rId5" Type="http://schemas.openxmlformats.org/officeDocument/2006/relationships/image" Target="../media/image230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WU PPT Wide Opt 4 - No Wordmark_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2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717" y="1308172"/>
            <a:ext cx="8463283" cy="7958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Progress Report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721" y="2492632"/>
            <a:ext cx="8463282" cy="535616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Michael Lee</a:t>
            </a:r>
          </a:p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July 20th, 2022</a:t>
            </a:r>
          </a:p>
        </p:txBody>
      </p:sp>
    </p:spTree>
    <p:extLst>
      <p:ext uri="{BB962C8B-B14F-4D97-AF65-F5344CB8AC3E}">
        <p14:creationId xmlns:p14="http://schemas.microsoft.com/office/powerpoint/2010/main" val="4154333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C842-D4EB-E596-41BD-3C67CCA94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for Synthetic Data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AF125-6E98-F127-8EA6-6A6BED413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34BDA-8DE6-C6E6-5D7D-C88BBFB3F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39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79F14A-C8B8-8C01-D354-42B18ABFD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D7DF45F-DAD3-5ED1-4601-B280D0221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40" y="800339"/>
            <a:ext cx="6675120" cy="3783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078BF1-40FC-B466-37F6-D634D36A9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48640"/>
          </a:xfrm>
        </p:spPr>
        <p:txBody>
          <a:bodyPr/>
          <a:lstStyle/>
          <a:p>
            <a:r>
              <a:rPr lang="en-US" dirty="0"/>
              <a:t>Synthetic Data Example</a:t>
            </a:r>
          </a:p>
        </p:txBody>
      </p:sp>
    </p:spTree>
    <p:extLst>
      <p:ext uri="{BB962C8B-B14F-4D97-AF65-F5344CB8AC3E}">
        <p14:creationId xmlns:p14="http://schemas.microsoft.com/office/powerpoint/2010/main" val="4101605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70F4-744D-5A70-14B3-1CBC5251C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Recovering </a:t>
            </a:r>
            <a:r>
              <a:rPr lang="en-US"/>
              <a:t>Complex Fields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F1C3B-4478-7193-15C0-B403745B1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33743E8B-9B0B-663E-3230-664E8CA28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2843" y="877285"/>
            <a:ext cx="5029200" cy="25812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BFDB270-D9EF-BA6A-6BBE-68271408D9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97982" y="1923749"/>
            <a:ext cx="1819275" cy="10572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3A30C9A-9E8C-4346-9676-06FB6F2094B4}"/>
              </a:ext>
            </a:extLst>
          </p:cNvPr>
          <p:cNvSpPr txBox="1"/>
          <p:nvPr/>
        </p:nvSpPr>
        <p:spPr>
          <a:xfrm>
            <a:off x="80536" y="564670"/>
            <a:ext cx="4834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Objective</a:t>
            </a:r>
          </a:p>
          <a:p>
            <a:r>
              <a:rPr lang="en-US" sz="2400" dirty="0"/>
              <a:t>  Recover field (phase + amplitude) at</a:t>
            </a:r>
          </a:p>
          <a:p>
            <a:r>
              <a:rPr lang="en-US" sz="2400" b="1" dirty="0"/>
              <a:t>  </a:t>
            </a:r>
            <a:r>
              <a:rPr lang="en-US" sz="2400" dirty="0"/>
              <a:t>the image sensor</a:t>
            </a:r>
            <a:endParaRPr 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473CBA-99B5-44EB-E8EE-F119123380D8}"/>
              </a:ext>
            </a:extLst>
          </p:cNvPr>
          <p:cNvSpPr txBox="1"/>
          <p:nvPr/>
        </p:nvSpPr>
        <p:spPr>
          <a:xfrm>
            <a:off x="80536" y="2438400"/>
            <a:ext cx="2975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do phase retrieval</a:t>
            </a:r>
          </a:p>
          <a:p>
            <a:r>
              <a:rPr lang="en-US" sz="2400" dirty="0"/>
              <a:t>to accomplish this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7337C1-AB43-8A43-9AF6-B5ED9D605BBD}"/>
              </a:ext>
            </a:extLst>
          </p:cNvPr>
          <p:cNvCxnSpPr>
            <a:cxnSpLocks/>
          </p:cNvCxnSpPr>
          <p:nvPr/>
        </p:nvCxnSpPr>
        <p:spPr>
          <a:xfrm>
            <a:off x="1174750" y="1729740"/>
            <a:ext cx="0" cy="762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2B13257-469F-2EF4-32C0-E1C8C7FC9671}"/>
              </a:ext>
            </a:extLst>
          </p:cNvPr>
          <p:cNvCxnSpPr>
            <a:cxnSpLocks/>
          </p:cNvCxnSpPr>
          <p:nvPr/>
        </p:nvCxnSpPr>
        <p:spPr>
          <a:xfrm>
            <a:off x="1174750" y="3238917"/>
            <a:ext cx="0" cy="762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BEF630F1-7817-6A54-343A-23137279EAC9}"/>
              </a:ext>
            </a:extLst>
          </p:cNvPr>
          <p:cNvSpPr txBox="1"/>
          <p:nvPr/>
        </p:nvSpPr>
        <p:spPr>
          <a:xfrm>
            <a:off x="80536" y="3912735"/>
            <a:ext cx="38186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focus on SLM and sensor</a:t>
            </a:r>
          </a:p>
          <a:p>
            <a:r>
              <a:rPr lang="en-US" sz="2400" dirty="0"/>
              <a:t>while disregarding the rest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555513CE-352B-C704-BEA6-63507003C6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658" y="743120"/>
            <a:ext cx="2708999" cy="1434176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54A1C1F4-B219-9004-C799-7BC9CAB6B310}"/>
              </a:ext>
            </a:extLst>
          </p:cNvPr>
          <p:cNvGrpSpPr/>
          <p:nvPr/>
        </p:nvGrpSpPr>
        <p:grpSpPr>
          <a:xfrm>
            <a:off x="-3825240" y="2316251"/>
            <a:ext cx="3723415" cy="2377440"/>
            <a:chOff x="-3962400" y="1729740"/>
            <a:chExt cx="3723415" cy="2377440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A86F8FB9-CA57-7187-293C-A1A6CE2A2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997318" y="3382455"/>
              <a:ext cx="787727" cy="644886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8A6142E2-CCBF-1A89-DB89-76F850705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997318" y="2491736"/>
              <a:ext cx="787727" cy="643171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A491CD94-7DA8-4EB6-7713-91DEBAE0A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2997318" y="1788571"/>
              <a:ext cx="787727" cy="643171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FD44B74-AC60-576E-65BD-1786E9836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3852825" y="3447574"/>
              <a:ext cx="787727" cy="51464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5B673EE-8B86-5B0F-7E49-7AFFA7C55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-3852825" y="2524328"/>
              <a:ext cx="787727" cy="513280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70C411C-3647-96BB-F79C-A5438723C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-3852825" y="1833451"/>
              <a:ext cx="787727" cy="513280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EC14A43-B069-1A8F-75B1-3A00BF80B466}"/>
                </a:ext>
              </a:extLst>
            </p:cNvPr>
            <p:cNvSpPr txBox="1"/>
            <p:nvPr/>
          </p:nvSpPr>
          <p:spPr>
            <a:xfrm rot="5400000">
              <a:off x="-2815282" y="2965607"/>
              <a:ext cx="205137" cy="2783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…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F55766B-3B82-14D6-F0AA-C8C55C2F2B25}"/>
                </a:ext>
              </a:extLst>
            </p:cNvPr>
            <p:cNvSpPr txBox="1"/>
            <p:nvPr/>
          </p:nvSpPr>
          <p:spPr>
            <a:xfrm>
              <a:off x="-2104945" y="2867352"/>
              <a:ext cx="186596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/>
                <a:t>SLM Patterns</a:t>
              </a:r>
            </a:p>
            <a:p>
              <a:pPr algn="ctr"/>
              <a:r>
                <a:rPr lang="en-US" sz="2400" b="1" dirty="0"/>
                <a:t>and</a:t>
              </a:r>
            </a:p>
            <a:p>
              <a:pPr algn="ctr"/>
              <a:r>
                <a:rPr lang="en-US" sz="2400" b="1" dirty="0"/>
                <a:t>Sensor Data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A9E07B-2B9A-6221-B1D1-89E42F298F5A}"/>
                </a:ext>
              </a:extLst>
            </p:cNvPr>
            <p:cNvSpPr/>
            <p:nvPr/>
          </p:nvSpPr>
          <p:spPr>
            <a:xfrm>
              <a:off x="-3962400" y="1729740"/>
              <a:ext cx="1865947" cy="2377440"/>
            </a:xfrm>
            <a:prstGeom prst="rect">
              <a:avLst/>
            </a:prstGeom>
            <a:noFill/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EC3AA82B-2704-4C5B-FF39-7157ED1594E3}"/>
              </a:ext>
            </a:extLst>
          </p:cNvPr>
          <p:cNvSpPr/>
          <p:nvPr/>
        </p:nvSpPr>
        <p:spPr>
          <a:xfrm>
            <a:off x="3912554" y="1833027"/>
            <a:ext cx="2198686" cy="11959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Phase Retrieval</a:t>
            </a:r>
          </a:p>
          <a:p>
            <a:pPr algn="ctr"/>
            <a:r>
              <a:rPr lang="en-US" sz="2400" b="1" dirty="0">
                <a:solidFill>
                  <a:schemeClr val="tx1"/>
                </a:solidFill>
              </a:rPr>
              <a:t>Algorithm</a:t>
            </a: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CE2E0137-23FE-4C53-60E0-C8881CBFAB99}"/>
              </a:ext>
            </a:extLst>
          </p:cNvPr>
          <p:cNvCxnSpPr/>
          <p:nvPr/>
        </p:nvCxnSpPr>
        <p:spPr>
          <a:xfrm flipV="1">
            <a:off x="2247900" y="2651760"/>
            <a:ext cx="1664654" cy="377190"/>
          </a:xfrm>
          <a:prstGeom prst="bentConnector3">
            <a:avLst/>
          </a:prstGeom>
          <a:ln w="3810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E260B250-2767-173B-DEBC-81ACE3BDA0E8}"/>
              </a:ext>
            </a:extLst>
          </p:cNvPr>
          <p:cNvCxnSpPr>
            <a:stCxn id="43" idx="3"/>
          </p:cNvCxnSpPr>
          <p:nvPr/>
        </p:nvCxnSpPr>
        <p:spPr>
          <a:xfrm>
            <a:off x="2899657" y="1460208"/>
            <a:ext cx="1012897" cy="717088"/>
          </a:xfrm>
          <a:prstGeom prst="bentConnector3">
            <a:avLst/>
          </a:prstGeom>
          <a:ln w="38100"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66E3244-D0F3-7B46-4C37-DB349FACBBDB}"/>
              </a:ext>
            </a:extLst>
          </p:cNvPr>
          <p:cNvCxnSpPr/>
          <p:nvPr/>
        </p:nvCxnSpPr>
        <p:spPr>
          <a:xfrm>
            <a:off x="6111240" y="2438400"/>
            <a:ext cx="86106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CDA19C41-812D-7CA6-63BD-439A262C966B}"/>
              </a:ext>
            </a:extLst>
          </p:cNvPr>
          <p:cNvSpPr txBox="1"/>
          <p:nvPr/>
        </p:nvSpPr>
        <p:spPr>
          <a:xfrm>
            <a:off x="6919122" y="2036887"/>
            <a:ext cx="21002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Sensor Plane</a:t>
            </a:r>
          </a:p>
          <a:p>
            <a:pPr algn="ctr"/>
            <a:r>
              <a:rPr lang="en-US" sz="2400" b="1" dirty="0"/>
              <a:t>Complex Fields</a:t>
            </a:r>
          </a:p>
        </p:txBody>
      </p:sp>
    </p:spTree>
    <p:extLst>
      <p:ext uri="{BB962C8B-B14F-4D97-AF65-F5344CB8AC3E}">
        <p14:creationId xmlns:p14="http://schemas.microsoft.com/office/powerpoint/2010/main" val="323108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42" presetClass="path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.55556E-7 -1.85185E-6 L -0.62847 -0.10679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4" y="-534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05556E-6 -0.00926 L 0.45816 -0.00432 " pathEditMode="relative" rAng="0" ptsTypes="AA">
                                      <p:cBhvr>
                                        <p:cTn id="72" dur="1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99" y="247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3" grpId="1"/>
      <p:bldP spid="23" grpId="2"/>
      <p:bldP spid="39" grpId="0"/>
      <p:bldP spid="39" grpId="1"/>
      <p:bldP spid="39" grpId="2"/>
      <p:bldP spid="53" grpId="0" animBg="1"/>
      <p:bldP spid="53" grpId="1" animBg="1"/>
      <p:bldP spid="60" grpId="0"/>
      <p:bldP spid="60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14892-31D0-0913-75BB-FFAAE6139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Forward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11116-59A3-6601-6176-C9A52FE17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E30F4492-9517-7028-8BDA-6FF944FB68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199441"/>
                  </p:ext>
                </p:extLst>
              </p:nvPr>
            </p:nvGraphicFramePr>
            <p:xfrm>
              <a:off x="1492885" y="3548599"/>
              <a:ext cx="6158230" cy="1112520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344095553"/>
                        </a:ext>
                      </a:extLst>
                    </a:gridCol>
                    <a:gridCol w="5060950">
                      <a:extLst>
                        <a:ext uri="{9D8B030D-6E8A-4147-A177-3AD203B41FA5}">
                          <a16:colId xmlns:a16="http://schemas.microsoft.com/office/drawing/2014/main" val="4294033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𝑆𝐿𝑀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9439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b="0" i="1" smtClean="0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𝑆𝐿𝑀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Pointwise phase shift applied by SLM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2922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ASM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ASM propagation operator</a:t>
                          </a: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9138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Table 15">
                <a:extLst>
                  <a:ext uri="{FF2B5EF4-FFF2-40B4-BE49-F238E27FC236}">
                    <a16:creationId xmlns:a16="http://schemas.microsoft.com/office/drawing/2014/main" id="{E30F4492-9517-7028-8BDA-6FF944FB68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0199441"/>
                  </p:ext>
                </p:extLst>
              </p:nvPr>
            </p:nvGraphicFramePr>
            <p:xfrm>
              <a:off x="1492885" y="3548599"/>
              <a:ext cx="6158230" cy="1112520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344095553"/>
                        </a:ext>
                      </a:extLst>
                    </a:gridCol>
                    <a:gridCol w="5060950">
                      <a:extLst>
                        <a:ext uri="{9D8B030D-6E8A-4147-A177-3AD203B41FA5}">
                          <a16:colId xmlns:a16="http://schemas.microsoft.com/office/drawing/2014/main" val="4294033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8197" r="-463333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9439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108197" r="-463333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Pointwise phase shift applied by SLM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2922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6" t="-208197" r="-463333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ASM propagation operator</a:t>
                          </a: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913886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D540125-549A-506D-96D2-9D865C6CB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754619"/>
            <a:ext cx="7315200" cy="268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32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9B96A-3831-C799-9346-06E2C657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Recovering Sensor Plane Field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C07D26-C93A-7FE9-D1BF-3CD8E9A25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A0D3B5-8526-670C-1949-DB15E7392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1213108"/>
            <a:ext cx="5486400" cy="27000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0ED2B6-A3B7-EF6E-D4AD-35DEBEFFC340}"/>
              </a:ext>
            </a:extLst>
          </p:cNvPr>
          <p:cNvSpPr txBox="1"/>
          <p:nvPr/>
        </p:nvSpPr>
        <p:spPr>
          <a:xfrm>
            <a:off x="705743" y="4305599"/>
            <a:ext cx="3562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Hypothetical field w/o SLM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6CAE9F-7DD1-2FBB-E808-45C3CAB4C3E9}"/>
                  </a:ext>
                </a:extLst>
              </p:cNvPr>
              <p:cNvSpPr txBox="1"/>
              <p:nvPr/>
            </p:nvSpPr>
            <p:spPr>
              <a:xfrm>
                <a:off x="2696508" y="3319053"/>
                <a:ext cx="5867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𝑆𝐿𝑀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06CAE9F-7DD1-2FBB-E808-45C3CAB4C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6508" y="3319053"/>
                <a:ext cx="586740" cy="461665"/>
              </a:xfrm>
              <a:prstGeom prst="rect">
                <a:avLst/>
              </a:prstGeom>
              <a:blipFill>
                <a:blip r:embed="rId3"/>
                <a:stretch>
                  <a:fillRect r="-31959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AF46C32-03AD-40B1-7C30-33581DC0294C}"/>
              </a:ext>
            </a:extLst>
          </p:cNvPr>
          <p:cNvCxnSpPr>
            <a:cxnSpLocks/>
            <a:endCxn id="8" idx="2"/>
          </p:cNvCxnSpPr>
          <p:nvPr/>
        </p:nvCxnSpPr>
        <p:spPr>
          <a:xfrm flipV="1">
            <a:off x="2989878" y="3780718"/>
            <a:ext cx="0" cy="590244"/>
          </a:xfrm>
          <a:prstGeom prst="straightConnector1">
            <a:avLst/>
          </a:prstGeom>
          <a:ln w="57150">
            <a:solidFill>
              <a:srgbClr val="009C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D0C59E4-D052-CDBE-8BD9-869B3E299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5225117"/>
            <a:ext cx="5486400" cy="268271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BD7AD4-BF72-DC95-EE94-DE86D52A2FC1}"/>
              </a:ext>
            </a:extLst>
          </p:cNvPr>
          <p:cNvCxnSpPr>
            <a:cxnSpLocks/>
          </p:cNvCxnSpPr>
          <p:nvPr/>
        </p:nvCxnSpPr>
        <p:spPr>
          <a:xfrm>
            <a:off x="3367095" y="3105157"/>
            <a:ext cx="0" cy="1188720"/>
          </a:xfrm>
          <a:prstGeom prst="line">
            <a:avLst/>
          </a:prstGeom>
          <a:ln w="76200">
            <a:solidFill>
              <a:srgbClr val="70C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285D42E-F5A2-23E3-5D26-5A5E9AF95C3A}"/>
              </a:ext>
            </a:extLst>
          </p:cNvPr>
          <p:cNvCxnSpPr>
            <a:cxnSpLocks/>
          </p:cNvCxnSpPr>
          <p:nvPr/>
        </p:nvCxnSpPr>
        <p:spPr>
          <a:xfrm>
            <a:off x="3027986" y="1700220"/>
            <a:ext cx="0" cy="1766880"/>
          </a:xfrm>
          <a:prstGeom prst="line">
            <a:avLst/>
          </a:prstGeom>
          <a:ln w="76200">
            <a:solidFill>
              <a:srgbClr val="70C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F86C4F8-2783-3E2C-31DC-F9C6CD27DA96}"/>
              </a:ext>
            </a:extLst>
          </p:cNvPr>
          <p:cNvCxnSpPr>
            <a:cxnSpLocks/>
          </p:cNvCxnSpPr>
          <p:nvPr/>
        </p:nvCxnSpPr>
        <p:spPr>
          <a:xfrm>
            <a:off x="6380788" y="1747838"/>
            <a:ext cx="0" cy="1628775"/>
          </a:xfrm>
          <a:prstGeom prst="line">
            <a:avLst/>
          </a:prstGeom>
          <a:ln w="76200">
            <a:solidFill>
              <a:srgbClr val="008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64FCCE2-EFE6-C3FD-DDCE-5CFDD1EF76D5}"/>
                  </a:ext>
                </a:extLst>
              </p:cNvPr>
              <p:cNvSpPr txBox="1"/>
              <p:nvPr/>
            </p:nvSpPr>
            <p:spPr>
              <a:xfrm>
                <a:off x="3381601" y="2903554"/>
                <a:ext cx="2768897" cy="10156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FF0000"/>
                    </a:solidFill>
                  </a:rPr>
                  <a:t>Can numerically propagate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𝑺𝑳𝑴</m:t>
                        </m:r>
                      </m:sub>
                    </m:sSub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to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𝒔𝒆𝒏𝒔𝒐𝒓</m:t>
                        </m:r>
                      </m:sub>
                    </m:sSub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64FCCE2-EFE6-C3FD-DDCE-5CFDD1EF76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1601" y="2903554"/>
                <a:ext cx="2768897" cy="1015663"/>
              </a:xfrm>
              <a:prstGeom prst="rect">
                <a:avLst/>
              </a:prstGeom>
              <a:blipFill>
                <a:blip r:embed="rId5"/>
                <a:stretch>
                  <a:fillRect t="-2994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F94B896-851C-D0EB-E7A1-941D35661F71}"/>
                  </a:ext>
                </a:extLst>
              </p:cNvPr>
              <p:cNvSpPr txBox="1"/>
              <p:nvPr/>
            </p:nvSpPr>
            <p:spPr>
              <a:xfrm>
                <a:off x="6026946" y="3618050"/>
                <a:ext cx="80327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𝑠𝑒𝑛𝑠𝑜𝑟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F94B896-851C-D0EB-E7A1-941D3566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946" y="3618050"/>
                <a:ext cx="803274" cy="369332"/>
              </a:xfrm>
              <a:prstGeom prst="rect">
                <a:avLst/>
              </a:prstGeom>
              <a:blipFill>
                <a:blip r:embed="rId6"/>
                <a:stretch>
                  <a:fillRect r="-2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E77E2CF-F073-7B66-72AE-9629A2D56936}"/>
              </a:ext>
            </a:extLst>
          </p:cNvPr>
          <p:cNvCxnSpPr>
            <a:cxnSpLocks/>
          </p:cNvCxnSpPr>
          <p:nvPr/>
        </p:nvCxnSpPr>
        <p:spPr>
          <a:xfrm flipV="1">
            <a:off x="6380788" y="3404395"/>
            <a:ext cx="0" cy="376323"/>
          </a:xfrm>
          <a:prstGeom prst="straightConnector1">
            <a:avLst/>
          </a:prstGeom>
          <a:ln w="57150">
            <a:solidFill>
              <a:srgbClr val="008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1BA6FEA-E0D0-8915-0360-478F18A53A13}"/>
              </a:ext>
            </a:extLst>
          </p:cNvPr>
          <p:cNvSpPr/>
          <p:nvPr/>
        </p:nvSpPr>
        <p:spPr>
          <a:xfrm>
            <a:off x="2598460" y="2166704"/>
            <a:ext cx="699966" cy="1287780"/>
          </a:xfrm>
          <a:custGeom>
            <a:avLst/>
            <a:gdLst>
              <a:gd name="connsiteX0" fmla="*/ 701396 w 701396"/>
              <a:gd name="connsiteY0" fmla="*/ 0 h 1291061"/>
              <a:gd name="connsiteX1" fmla="*/ 356 w 701396"/>
              <a:gd name="connsiteY1" fmla="*/ 624840 h 1291061"/>
              <a:gd name="connsiteX2" fmla="*/ 594716 w 701396"/>
              <a:gd name="connsiteY2" fmla="*/ 1287780 h 1291061"/>
              <a:gd name="connsiteX0" fmla="*/ 701388 w 701388"/>
              <a:gd name="connsiteY0" fmla="*/ 0 h 1298162"/>
              <a:gd name="connsiteX1" fmla="*/ 348 w 701388"/>
              <a:gd name="connsiteY1" fmla="*/ 624840 h 1298162"/>
              <a:gd name="connsiteX2" fmla="*/ 611377 w 701388"/>
              <a:gd name="connsiteY2" fmla="*/ 1294924 h 1298162"/>
              <a:gd name="connsiteX0" fmla="*/ 675194 w 675194"/>
              <a:gd name="connsiteY0" fmla="*/ 0 h 1293399"/>
              <a:gd name="connsiteX1" fmla="*/ 348 w 675194"/>
              <a:gd name="connsiteY1" fmla="*/ 620077 h 1293399"/>
              <a:gd name="connsiteX2" fmla="*/ 611377 w 675194"/>
              <a:gd name="connsiteY2" fmla="*/ 1290161 h 1293399"/>
              <a:gd name="connsiteX0" fmla="*/ 675641 w 675641"/>
              <a:gd name="connsiteY0" fmla="*/ 0 h 1290161"/>
              <a:gd name="connsiteX1" fmla="*/ 795 w 675641"/>
              <a:gd name="connsiteY1" fmla="*/ 620077 h 1290161"/>
              <a:gd name="connsiteX2" fmla="*/ 611824 w 675641"/>
              <a:gd name="connsiteY2" fmla="*/ 1290161 h 1290161"/>
              <a:gd name="connsiteX0" fmla="*/ 675641 w 675641"/>
              <a:gd name="connsiteY0" fmla="*/ 0 h 1290161"/>
              <a:gd name="connsiteX1" fmla="*/ 795 w 675641"/>
              <a:gd name="connsiteY1" fmla="*/ 620077 h 1290161"/>
              <a:gd name="connsiteX2" fmla="*/ 611824 w 675641"/>
              <a:gd name="connsiteY2" fmla="*/ 1290161 h 1290161"/>
              <a:gd name="connsiteX0" fmla="*/ 635284 w 635284"/>
              <a:gd name="connsiteY0" fmla="*/ 0 h 1290161"/>
              <a:gd name="connsiteX1" fmla="*/ 919 w 635284"/>
              <a:gd name="connsiteY1" fmla="*/ 620077 h 1290161"/>
              <a:gd name="connsiteX2" fmla="*/ 571467 w 635284"/>
              <a:gd name="connsiteY2" fmla="*/ 1290161 h 1290161"/>
              <a:gd name="connsiteX0" fmla="*/ 635125 w 635125"/>
              <a:gd name="connsiteY0" fmla="*/ 0 h 1287780"/>
              <a:gd name="connsiteX1" fmla="*/ 760 w 635125"/>
              <a:gd name="connsiteY1" fmla="*/ 620077 h 1287780"/>
              <a:gd name="connsiteX2" fmla="*/ 626077 w 635125"/>
              <a:gd name="connsiteY2" fmla="*/ 1287780 h 1287780"/>
              <a:gd name="connsiteX0" fmla="*/ 640421 w 640421"/>
              <a:gd name="connsiteY0" fmla="*/ 0 h 1287780"/>
              <a:gd name="connsiteX1" fmla="*/ 6056 w 640421"/>
              <a:gd name="connsiteY1" fmla="*/ 620077 h 1287780"/>
              <a:gd name="connsiteX2" fmla="*/ 631373 w 640421"/>
              <a:gd name="connsiteY2" fmla="*/ 1287780 h 1287780"/>
              <a:gd name="connsiteX0" fmla="*/ 636333 w 636333"/>
              <a:gd name="connsiteY0" fmla="*/ 0 h 1287780"/>
              <a:gd name="connsiteX1" fmla="*/ 1968 w 636333"/>
              <a:gd name="connsiteY1" fmla="*/ 620077 h 1287780"/>
              <a:gd name="connsiteX2" fmla="*/ 627285 w 636333"/>
              <a:gd name="connsiteY2" fmla="*/ 1287780 h 1287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333" h="1287780">
                <a:moveTo>
                  <a:pt x="636333" y="0"/>
                </a:moveTo>
                <a:cubicBezTo>
                  <a:pt x="61340" y="14605"/>
                  <a:pt x="19748" y="405447"/>
                  <a:pt x="1968" y="620077"/>
                </a:cubicBezTo>
                <a:cubicBezTo>
                  <a:pt x="-15812" y="834707"/>
                  <a:pt x="78645" y="1276509"/>
                  <a:pt x="627285" y="1287780"/>
                </a:cubicBezTo>
              </a:path>
            </a:pathLst>
          </a:custGeom>
          <a:ln w="57150">
            <a:solidFill>
              <a:srgbClr val="009CFF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758FF0-4B6D-A357-04A2-FB7A6231CABE}"/>
                  </a:ext>
                </a:extLst>
              </p:cNvPr>
              <p:cNvSpPr txBox="1"/>
              <p:nvPr/>
            </p:nvSpPr>
            <p:spPr>
              <a:xfrm>
                <a:off x="-252029" y="2406998"/>
                <a:ext cx="3114276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Can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𝑆𝐿𝑀</m:t>
                        </m:r>
                      </m:sub>
                    </m:sSub>
                  </m:oMath>
                </a14:m>
                <a:r>
                  <a:rPr lang="en-US" sz="2000" dirty="0"/>
                  <a:t> is the input to the SLMs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758FF0-4B6D-A357-04A2-FB7A6231C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52029" y="2406998"/>
                <a:ext cx="3114276" cy="707886"/>
              </a:xfrm>
              <a:prstGeom prst="rect">
                <a:avLst/>
              </a:prstGeom>
              <a:blipFill>
                <a:blip r:embed="rId7"/>
                <a:stretch>
                  <a:fillRect t="-5172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5ACF6BD-28A4-FB2A-9A85-FC73B59E99F7}"/>
                  </a:ext>
                </a:extLst>
              </p:cNvPr>
              <p:cNvSpPr txBox="1"/>
              <p:nvPr/>
            </p:nvSpPr>
            <p:spPr>
              <a:xfrm>
                <a:off x="3005056" y="4196150"/>
                <a:ext cx="5867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𝑆𝐿𝑀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5ACF6BD-28A4-FB2A-9A85-FC73B59E9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5056" y="4196150"/>
                <a:ext cx="586740" cy="461665"/>
              </a:xfrm>
              <a:prstGeom prst="rect">
                <a:avLst/>
              </a:prstGeom>
              <a:blipFill>
                <a:blip r:embed="rId8"/>
                <a:stretch>
                  <a:fillRect r="-3229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TextBox 54">
            <a:extLst>
              <a:ext uri="{FF2B5EF4-FFF2-40B4-BE49-F238E27FC236}">
                <a16:creationId xmlns:a16="http://schemas.microsoft.com/office/drawing/2014/main" id="{0E6AD921-3883-E813-CF8E-C34267DEC587}"/>
              </a:ext>
            </a:extLst>
          </p:cNvPr>
          <p:cNvSpPr txBox="1"/>
          <p:nvPr/>
        </p:nvSpPr>
        <p:spPr>
          <a:xfrm>
            <a:off x="6365083" y="1096715"/>
            <a:ext cx="29260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SUMMARY</a:t>
            </a:r>
            <a:endParaRPr lang="en-US" sz="2000" dirty="0"/>
          </a:p>
          <a:p>
            <a:r>
              <a:rPr lang="en-US" sz="2000" dirty="0"/>
              <a:t>To recover sensor fields:</a:t>
            </a:r>
          </a:p>
          <a:p>
            <a:r>
              <a:rPr lang="en-US" sz="2000" dirty="0"/>
              <a:t>1. Recover SLM</a:t>
            </a:r>
            <a:br>
              <a:rPr lang="en-US" sz="2000" dirty="0"/>
            </a:br>
            <a:r>
              <a:rPr lang="en-US" sz="2000" dirty="0"/>
              <a:t>     input field</a:t>
            </a:r>
          </a:p>
          <a:p>
            <a:r>
              <a:rPr lang="en-US" sz="2000" dirty="0"/>
              <a:t>2. Numerically propagate</a:t>
            </a:r>
            <a:br>
              <a:rPr lang="en-US" sz="2000" dirty="0"/>
            </a:br>
            <a:r>
              <a:rPr lang="en-US" sz="2000" dirty="0"/>
              <a:t>     the SLM input field to</a:t>
            </a:r>
            <a:br>
              <a:rPr lang="en-US" sz="2000" dirty="0"/>
            </a:br>
            <a:r>
              <a:rPr lang="en-US" sz="2000" dirty="0"/>
              <a:t>     get the sensor field</a:t>
            </a:r>
          </a:p>
        </p:txBody>
      </p:sp>
    </p:spTree>
    <p:extLst>
      <p:ext uri="{BB962C8B-B14F-4D97-AF65-F5344CB8AC3E}">
        <p14:creationId xmlns:p14="http://schemas.microsoft.com/office/powerpoint/2010/main" val="45549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54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" fill="hold"/>
                                        <p:tgtEl>
                                          <p:spTgt spid="15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2" presetClass="pat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61111E-6 -4.93827E-7 L 0.37152 -0.0021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76" y="-12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85185E-6 L 2.22222E-6 -0.15185 " pathEditMode="relative" rAng="0" ptsTypes="AA">
                                      <p:cBhvr>
                                        <p:cTn id="8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593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79 -0.00617 L -0.00764 -0.55679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8" y="-2753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45679E-6 L 0.03212 -0.19876 " pathEditMode="relative" rAng="0" ptsTypes="AA">
                                      <p:cBhvr>
                                        <p:cTn id="9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" y="-9938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50"/>
                            </p:stCondLst>
                            <p:childTnLst>
                              <p:par>
                                <p:cTn id="9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7" grpId="2"/>
      <p:bldP spid="8" grpId="0"/>
      <p:bldP spid="8" grpId="1"/>
      <p:bldP spid="44" grpId="0"/>
      <p:bldP spid="44" grpId="1"/>
      <p:bldP spid="44" grpId="2"/>
      <p:bldP spid="46" grpId="0"/>
      <p:bldP spid="46" grpId="1"/>
      <p:bldP spid="46" grpId="2"/>
      <p:bldP spid="52" grpId="0" animBg="1"/>
      <p:bldP spid="52" grpId="1" animBg="1"/>
      <p:bldP spid="53" grpId="0"/>
      <p:bldP spid="53" grpId="1"/>
      <p:bldP spid="54" grpId="1"/>
      <p:bldP spid="54" grpId="2"/>
      <p:bldP spid="54" grpId="3"/>
      <p:bldP spid="55" grpId="0"/>
      <p:bldP spid="5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628D-FC74-DA12-D74D-9740773A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Estimating SLM Input with Optimization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D3DAC-E139-DDE7-F011-68EBEBB7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64C9879-2488-051E-186C-324BBC25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779" y="932141"/>
            <a:ext cx="4624021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749C03-0C8E-6EF0-C8F3-54EC79DED7CD}"/>
                  </a:ext>
                </a:extLst>
              </p:cNvPr>
              <p:cNvSpPr txBox="1"/>
              <p:nvPr/>
            </p:nvSpPr>
            <p:spPr>
              <a:xfrm>
                <a:off x="49130" y="3661153"/>
                <a:ext cx="4013649" cy="1092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/>
                  <a:t>Known/Measured</a:t>
                </a:r>
              </a:p>
              <a:p>
                <a:r>
                  <a:rPr lang="en-US" dirty="0"/>
                  <a:t>  Sensor Images: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(1)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  SLM Patterns: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l-GR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l-GR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𝑺𝑳𝑴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l-GR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𝑺𝑳𝑴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</m:t>
                        </m:r>
                        <m:sSubSup>
                          <m:sSubSupPr>
                            <m:ctrlPr>
                              <a:rPr lang="el-GR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l-GR" b="1" i="1">
                                <a:latin typeface="Cambria Math" panose="02040503050406030204" pitchFamily="18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𝑺𝑳𝑴</m:t>
                            </m:r>
                          </m:sub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bSup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0749C03-0C8E-6EF0-C8F3-54EC79DED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0" y="3661153"/>
                <a:ext cx="4013649" cy="1092671"/>
              </a:xfrm>
              <a:prstGeom prst="rect">
                <a:avLst/>
              </a:prstGeom>
              <a:blipFill>
                <a:blip r:embed="rId3"/>
                <a:stretch>
                  <a:fillRect l="-1216" t="-3352" b="-2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>
            <a:extLst>
              <a:ext uri="{FF2B5EF4-FFF2-40B4-BE49-F238E27FC236}">
                <a16:creationId xmlns:a16="http://schemas.microsoft.com/office/drawing/2014/main" id="{E75CD37D-BE0D-5ED6-45BC-2CCB600CB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293" y="932141"/>
            <a:ext cx="2217234" cy="1371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81F027-D2BD-C70A-3087-21B199795AC4}"/>
                  </a:ext>
                </a:extLst>
              </p:cNvPr>
              <p:cNvSpPr txBox="1"/>
              <p:nvPr/>
            </p:nvSpPr>
            <p:spPr>
              <a:xfrm>
                <a:off x="2445863" y="830433"/>
                <a:ext cx="23723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u="sng" dirty="0"/>
                  <a:t>Unknown</a:t>
                </a:r>
              </a:p>
              <a:p>
                <a:r>
                  <a:rPr lang="en-US" dirty="0"/>
                  <a:t>  SLM Plane Field: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𝑆𝐿𝑀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581F027-D2BD-C70A-3087-21B199795A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863" y="830433"/>
                <a:ext cx="2372397" cy="646331"/>
              </a:xfrm>
              <a:prstGeom prst="rect">
                <a:avLst/>
              </a:prstGeom>
              <a:blipFill>
                <a:blip r:embed="rId5"/>
                <a:stretch>
                  <a:fillRect l="-2057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BE3B98-658C-2C14-58F3-D365E1C74A51}"/>
                  </a:ext>
                </a:extLst>
              </p:cNvPr>
              <p:cNvSpPr txBox="1"/>
              <p:nvPr/>
            </p:nvSpPr>
            <p:spPr>
              <a:xfrm>
                <a:off x="2625172" y="2184158"/>
                <a:ext cx="5867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𝑆𝐿𝑀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4BE3B98-658C-2C14-58F3-D365E1C74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172" y="2184158"/>
                <a:ext cx="586740" cy="369332"/>
              </a:xfrm>
              <a:prstGeom prst="rect">
                <a:avLst/>
              </a:prstGeom>
              <a:blipFill>
                <a:blip r:embed="rId6"/>
                <a:stretch>
                  <a:fillRect r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5C5D18F-53B9-6486-CF81-CD5FC394E0EA}"/>
              </a:ext>
            </a:extLst>
          </p:cNvPr>
          <p:cNvCxnSpPr>
            <a:cxnSpLocks/>
          </p:cNvCxnSpPr>
          <p:nvPr/>
        </p:nvCxnSpPr>
        <p:spPr>
          <a:xfrm flipH="1" flipV="1">
            <a:off x="2479489" y="2206321"/>
            <a:ext cx="218613" cy="177522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402BA35B-CE89-E101-BB6B-331DB0DB8495}"/>
              </a:ext>
            </a:extLst>
          </p:cNvPr>
          <p:cNvSpPr txBox="1"/>
          <p:nvPr/>
        </p:nvSpPr>
        <p:spPr>
          <a:xfrm>
            <a:off x="1152415" y="833111"/>
            <a:ext cx="51727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solidFill>
                  <a:schemeClr val="bg1">
                    <a:alpha val="65000"/>
                  </a:schemeClr>
                </a:solidFill>
              </a:rPr>
              <a:t>?</a:t>
            </a:r>
          </a:p>
        </p:txBody>
      </p: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9998D81-D76A-C82A-B7F8-7889B0B87239}"/>
              </a:ext>
            </a:extLst>
          </p:cNvPr>
          <p:cNvCxnSpPr>
            <a:cxnSpLocks/>
          </p:cNvCxnSpPr>
          <p:nvPr/>
        </p:nvCxnSpPr>
        <p:spPr>
          <a:xfrm>
            <a:off x="2445863" y="1494433"/>
            <a:ext cx="1653062" cy="1177240"/>
          </a:xfrm>
          <a:prstGeom prst="curvedConnector3">
            <a:avLst/>
          </a:prstGeom>
          <a:ln w="508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38CFFF-725D-25E9-B4F4-31E95050161E}"/>
                  </a:ext>
                </a:extLst>
              </p:cNvPr>
              <p:cNvSpPr txBox="1"/>
              <p:nvPr/>
            </p:nvSpPr>
            <p:spPr>
              <a:xfrm>
                <a:off x="31729" y="2367457"/>
                <a:ext cx="2581275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FF0000"/>
                    </a:solidFill>
                  </a:rPr>
                  <a:t>Want to find a field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</m:acc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𝑺𝑳𝑴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that gives approximately the same sensor images</a:t>
                </a: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238CFFF-725D-25E9-B4F4-31E950501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29" y="2367457"/>
                <a:ext cx="2581275" cy="923330"/>
              </a:xfrm>
              <a:prstGeom prst="rect">
                <a:avLst/>
              </a:prstGeom>
              <a:blipFill>
                <a:blip r:embed="rId7"/>
                <a:stretch>
                  <a:fillRect l="-1651" t="-3289" r="-2358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F86E6BA-7B5B-AE26-7081-9975932602AE}"/>
                  </a:ext>
                </a:extLst>
              </p:cNvPr>
              <p:cNvSpPr txBox="1"/>
              <p:nvPr/>
            </p:nvSpPr>
            <p:spPr>
              <a:xfrm>
                <a:off x="2714335" y="2848586"/>
                <a:ext cx="55805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𝑆𝐿𝑀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F86E6BA-7B5B-AE26-7081-997593260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335" y="2848586"/>
                <a:ext cx="558059" cy="369332"/>
              </a:xfrm>
              <a:prstGeom prst="rect">
                <a:avLst/>
              </a:prstGeom>
              <a:blipFill>
                <a:blip r:embed="rId8"/>
                <a:stretch>
                  <a:fillRect t="-6557" r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54996D18-6A51-E72D-6764-702BA3F50688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3272394" y="2671673"/>
            <a:ext cx="807481" cy="361579"/>
          </a:xfrm>
          <a:prstGeom prst="curvedConnector3">
            <a:avLst/>
          </a:prstGeom>
          <a:ln w="50800">
            <a:solidFill>
              <a:schemeClr val="tx1"/>
            </a:solidFill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D0F1291-6B7C-1B43-1C7D-7DE3F6A46B8E}"/>
              </a:ext>
            </a:extLst>
          </p:cNvPr>
          <p:cNvSpPr txBox="1"/>
          <p:nvPr/>
        </p:nvSpPr>
        <p:spPr>
          <a:xfrm>
            <a:off x="2436607" y="3379903"/>
            <a:ext cx="22721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009CFF"/>
                </a:solidFill>
              </a:rPr>
              <a:t>Can use optimization accomplish this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ECE5A66-1C93-52FE-8904-4B6BE861E937}"/>
              </a:ext>
            </a:extLst>
          </p:cNvPr>
          <p:cNvSpPr/>
          <p:nvPr/>
        </p:nvSpPr>
        <p:spPr>
          <a:xfrm>
            <a:off x="1837563" y="2916035"/>
            <a:ext cx="1358900" cy="646331"/>
          </a:xfrm>
          <a:prstGeom prst="arc">
            <a:avLst>
              <a:gd name="adj1" fmla="val 5400000"/>
              <a:gd name="adj2" fmla="val 10831249"/>
            </a:avLst>
          </a:prstGeom>
          <a:ln w="57150">
            <a:solidFill>
              <a:srgbClr val="009C00"/>
            </a:solidFill>
            <a:head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2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2" grpId="1"/>
      <p:bldP spid="84" grpId="0"/>
      <p:bldP spid="84" grpId="1"/>
      <p:bldP spid="3" grpId="0"/>
      <p:bldP spid="3" grpId="1"/>
      <p:bldP spid="6" grpId="0" animBg="1"/>
      <p:bldP spid="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6628D-FC74-DA12-D74D-9740773A9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Optimization Objective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EBF374-D26B-549E-63E9-595808B8E6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𝑆𝐿𝑀</m:t>
                          </m:r>
                        </m:sub>
                      </m:sSub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limLow>
                            <m:limLow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𝑆𝐿𝑀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ad>
                                        <m:radPr>
                                          <m:degHide m:val="on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radPr>
                                        <m:deg/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p>
                                        </m:e>
                                      </m:rad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unc>
                                            <m:func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400">
                                                  <a:latin typeface="Cambria Math" panose="02040503050406030204" pitchFamily="18" charset="0"/>
                                                </a:rPr>
                                                <m:t>ASM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l-GR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Φ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𝑆𝐿𝑀</m:t>
                                                      </m:r>
                                                    </m:sub>
                                                    <m:sup>
                                                      <m:d>
                                                        <m:dPr>
                                                          <m:ctrlP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e>
                                                      </m:d>
                                                    </m:sup>
                                                  </m:sSubSup>
                                                  <m:sSub>
                                                    <m:sSubPr>
                                                      <m:ctrlP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𝑢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𝑆𝐿𝑀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5EBF374-D26B-549E-63E9-595808B8E6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D3DAC-E139-DDE7-F011-68EBEBB7B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15">
                <a:extLst>
                  <a:ext uri="{FF2B5EF4-FFF2-40B4-BE49-F238E27FC236}">
                    <a16:creationId xmlns:a16="http://schemas.microsoft.com/office/drawing/2014/main" id="{8D0BA4CE-A344-1067-0E04-EADE305F41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0554256"/>
                  </p:ext>
                </p:extLst>
              </p:nvPr>
            </p:nvGraphicFramePr>
            <p:xfrm>
              <a:off x="1492885" y="2712715"/>
              <a:ext cx="6158230" cy="1926591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344095553"/>
                        </a:ext>
                      </a:extLst>
                    </a:gridCol>
                    <a:gridCol w="5060950">
                      <a:extLst>
                        <a:ext uri="{9D8B030D-6E8A-4147-A177-3AD203B41FA5}">
                          <a16:colId xmlns:a16="http://schemas.microsoft.com/office/drawing/2014/main" val="4294033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𝑆𝐿𝑀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Estimated 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442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𝑆𝐿𝑀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9439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i="1">
                                        <a:latin typeface="Cambria Math" panose="02040503050406030204" pitchFamily="18" charset="0"/>
                                      </a:rPr>
                                      <m:t>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𝑆𝐿𝑀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Pointwise phase shift applied by </a:t>
                          </a:r>
                          <a:r>
                            <a:rPr lang="en-US" sz="1800" dirty="0" err="1"/>
                            <a:t>i</a:t>
                          </a:r>
                          <a:r>
                            <a:rPr lang="en-US" sz="1800" baseline="30000" dirty="0" err="1"/>
                            <a:t>th</a:t>
                          </a:r>
                          <a:r>
                            <a:rPr lang="en-US" sz="1800" dirty="0"/>
                            <a:t> SLM pattern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29229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Intensity pattern on sensor due to </a:t>
                          </a:r>
                          <a:r>
                            <a:rPr lang="en-US" b="0" dirty="0" err="1"/>
                            <a:t>i</a:t>
                          </a:r>
                          <a:r>
                            <a:rPr lang="en-US" b="0" baseline="30000" dirty="0" err="1"/>
                            <a:t>th</a:t>
                          </a:r>
                          <a:r>
                            <a:rPr lang="en-US" b="0" dirty="0"/>
                            <a:t> SLM pattern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7157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ASM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⋯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ASM propagation operator</a:t>
                          </a: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9138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15">
                <a:extLst>
                  <a:ext uri="{FF2B5EF4-FFF2-40B4-BE49-F238E27FC236}">
                    <a16:creationId xmlns:a16="http://schemas.microsoft.com/office/drawing/2014/main" id="{8D0BA4CE-A344-1067-0E04-EADE305F41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60554256"/>
                  </p:ext>
                </p:extLst>
              </p:nvPr>
            </p:nvGraphicFramePr>
            <p:xfrm>
              <a:off x="1492885" y="2712715"/>
              <a:ext cx="6158230" cy="1926591"/>
            </p:xfrm>
            <a:graphic>
              <a:graphicData uri="http://schemas.openxmlformats.org/drawingml/2006/table">
                <a:tbl>
                  <a:tblPr bandRow="1">
                    <a:tableStyleId>{073A0DAA-6AF3-43AB-8588-CEC1D06C72B9}</a:tableStyleId>
                  </a:tblPr>
                  <a:tblGrid>
                    <a:gridCol w="1097280">
                      <a:extLst>
                        <a:ext uri="{9D8B030D-6E8A-4147-A177-3AD203B41FA5}">
                          <a16:colId xmlns:a16="http://schemas.microsoft.com/office/drawing/2014/main" val="1344095553"/>
                        </a:ext>
                      </a:extLst>
                    </a:gridCol>
                    <a:gridCol w="5060950">
                      <a:extLst>
                        <a:ext uri="{9D8B030D-6E8A-4147-A177-3AD203B41FA5}">
                          <a16:colId xmlns:a16="http://schemas.microsoft.com/office/drawing/2014/main" val="429403391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6557" r="-463333" b="-4442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Estimated 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80442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106557" r="-463333" b="-3442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dirty="0"/>
                            <a:t>Complex field incident on SLM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19439149"/>
                      </a:ext>
                    </a:extLst>
                  </a:tr>
                  <a:tr h="4369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172603" r="-463333" b="-1876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Pointwise phase shift applied by </a:t>
                          </a:r>
                          <a:r>
                            <a:rPr lang="en-US" sz="1800" dirty="0" err="1"/>
                            <a:t>i</a:t>
                          </a:r>
                          <a:r>
                            <a:rPr lang="en-US" sz="1800" baseline="30000" dirty="0" err="1"/>
                            <a:t>th</a:t>
                          </a:r>
                          <a:r>
                            <a:rPr lang="en-US" sz="1800" dirty="0"/>
                            <a:t> SLM pattern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1292293"/>
                      </a:ext>
                    </a:extLst>
                  </a:tr>
                  <a:tr h="37712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320968" r="-463333" b="-1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dirty="0"/>
                            <a:t>Intensity pattern on sensor due to </a:t>
                          </a:r>
                          <a:r>
                            <a:rPr lang="en-US" b="0" dirty="0" err="1"/>
                            <a:t>i</a:t>
                          </a:r>
                          <a:r>
                            <a:rPr lang="en-US" b="0" baseline="30000" dirty="0" err="1"/>
                            <a:t>th</a:t>
                          </a:r>
                          <a:r>
                            <a:rPr lang="en-US" b="0" dirty="0"/>
                            <a:t> SLM pattern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871578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556" t="-427869" r="-463333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/>
                            <a:t>ASM propagation operator</a:t>
                          </a:r>
                          <a:endParaRPr lang="en-US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57913886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0B8A05AE-29B3-5237-50C2-AB7126836255}"/>
              </a:ext>
            </a:extLst>
          </p:cNvPr>
          <p:cNvGrpSpPr/>
          <p:nvPr/>
        </p:nvGrpSpPr>
        <p:grpSpPr>
          <a:xfrm>
            <a:off x="594360" y="2020975"/>
            <a:ext cx="8092440" cy="653979"/>
            <a:chOff x="350520" y="4044745"/>
            <a:chExt cx="8092440" cy="65397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D697882-3C07-EA6F-25A7-D4F79CCC0808}"/>
                </a:ext>
              </a:extLst>
            </p:cNvPr>
            <p:cNvSpPr txBox="1"/>
            <p:nvPr/>
          </p:nvSpPr>
          <p:spPr>
            <a:xfrm>
              <a:off x="2522220" y="4052393"/>
              <a:ext cx="59207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Minimize error between measured intensity patterns and intensity patterns output by model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3E15145-304B-9E79-E62D-3B8DFBCD6EA8}"/>
                </a:ext>
              </a:extLst>
            </p:cNvPr>
            <p:cNvSpPr txBox="1"/>
            <p:nvPr/>
          </p:nvSpPr>
          <p:spPr>
            <a:xfrm>
              <a:off x="350520" y="4044745"/>
              <a:ext cx="2316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CORE IDEA |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7331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B34CF-CECF-65DA-2724-AF284254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C4EBF-7515-DE4F-4A5E-E93C0362A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Content Placeholder 7">
                <a:extLst>
                  <a:ext uri="{FF2B5EF4-FFF2-40B4-BE49-F238E27FC236}">
                    <a16:creationId xmlns:a16="http://schemas.microsoft.com/office/drawing/2014/main" id="{59DEB346-CCE0-95E6-6C83-D45F2502DAA7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42687040"/>
                  </p:ext>
                </p:extLst>
              </p:nvPr>
            </p:nvGraphicFramePr>
            <p:xfrm>
              <a:off x="1781903" y="1038497"/>
              <a:ext cx="2130032" cy="313442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130032" cy="3134422"/>
                    </a:xfrm>
                    <a:prstGeom prst="rect">
                      <a:avLst/>
                    </a:prstGeom>
                  </am3d:spPr>
                  <am3d:camera>
                    <am3d:pos x="0" y="0" z="561300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0187713" d="1000000"/>
                    <am3d:preTrans dx="6756" dy="-2703378" dz="-6756"/>
                    <am3d:scale>
                      <am3d:sx n="1000000" d="1000000"/>
                      <am3d:sy n="1000000" d="1000000"/>
                      <am3d:sz n="1000000" d="1000000"/>
                    </am3d:scale>
                    <am3d:rot ax="5399934" ay="921891" az="539965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8036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Content Placeholder 7">
                <a:extLst>
                  <a:ext uri="{FF2B5EF4-FFF2-40B4-BE49-F238E27FC236}">
                    <a16:creationId xmlns:a16="http://schemas.microsoft.com/office/drawing/2014/main" id="{59DEB346-CCE0-95E6-6C83-D45F2502DA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1903" y="1038497"/>
                <a:ext cx="2130032" cy="313442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7">
                <a:extLst>
                  <a:ext uri="{FF2B5EF4-FFF2-40B4-BE49-F238E27FC236}">
                    <a16:creationId xmlns:a16="http://schemas.microsoft.com/office/drawing/2014/main" id="{A9F06101-8A9D-ABFC-999E-86FFB9C6FF7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59579853"/>
                  </p:ext>
                </p:extLst>
              </p:nvPr>
            </p:nvGraphicFramePr>
            <p:xfrm>
              <a:off x="4044971" y="983112"/>
              <a:ext cx="3703464" cy="3245192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03464" cy="3245192"/>
                    </a:xfrm>
                    <a:prstGeom prst="rect">
                      <a:avLst/>
                    </a:prstGeom>
                  </am3d:spPr>
                  <am3d:camera>
                    <am3d:pos x="0" y="0" z="561300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0187713" d="1000000"/>
                    <am3d:preTrans dx="6756" dy="-2703378" dz="-6756"/>
                    <am3d:scale>
                      <am3d:sx n="1000000" d="1000000"/>
                      <am3d:sy n="1000000" d="1000000"/>
                      <am3d:sz n="1000000" d="1000000"/>
                    </am3d:scale>
                    <am3d:rot ax="8034190" ay="1764721" az="913086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036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7">
                <a:extLst>
                  <a:ext uri="{FF2B5EF4-FFF2-40B4-BE49-F238E27FC236}">
                    <a16:creationId xmlns:a16="http://schemas.microsoft.com/office/drawing/2014/main" id="{A9F06101-8A9D-ABFC-999E-86FFB9C6FF7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44971" y="983112"/>
                <a:ext cx="3703464" cy="32451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90983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66F72-71DF-CA7A-0AAD-975E18019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F3EA6-16CB-EB20-B09F-7F6967C7A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 phase only SLM</a:t>
            </a:r>
          </a:p>
          <a:p>
            <a:r>
              <a:rPr lang="en-US" dirty="0"/>
              <a:t>Note that PyTorch/Holotorch works quite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84607-B7EC-9C97-5F32-3C6E58469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675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337D-8C56-8F8E-F12F-162A631A3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E5351A-ABE3-F856-7832-6D5DDDD2D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4668E8-E9DD-AD9E-79AF-257F895D2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97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8A8C-1842-AD29-62A5-C65C6BE53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B7AB8-AA76-9F84-6652-95BD139AE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Phase recovery code with PyTorch &amp; Holotorch</a:t>
            </a:r>
          </a:p>
          <a:p>
            <a:pPr lvl="1"/>
            <a:r>
              <a:rPr lang="en-US" dirty="0"/>
              <a:t>Code for generating synthetic WISHED [add citation here] data</a:t>
            </a:r>
          </a:p>
          <a:p>
            <a:pPr lvl="1"/>
            <a:r>
              <a:rPr lang="en-US" dirty="0"/>
              <a:t>Used PyTorch optimization, NOT Gerchberg-Saxton</a:t>
            </a:r>
          </a:p>
          <a:p>
            <a:pPr lvl="2"/>
            <a:r>
              <a:rPr lang="en-US" dirty="0"/>
              <a:t>PyTorch optimization converges faster than G.S.</a:t>
            </a:r>
          </a:p>
          <a:p>
            <a:r>
              <a:rPr lang="en-US" dirty="0"/>
              <a:t>Say something about models</a:t>
            </a:r>
          </a:p>
          <a:p>
            <a:r>
              <a:rPr lang="en-US" dirty="0"/>
              <a:t>Bug finding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692C2E-7C39-D174-59B7-0FB467B0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358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4BE2-8E87-7472-FE19-A3A0F2837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Stuff to add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CACD7-4ECB-94BA-0881-8B82F39D5F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Pictures of SLM patterns</a:t>
            </a:r>
          </a:p>
          <a:p>
            <a:r>
              <a:rPr lang="en-US" dirty="0"/>
              <a:t>Pictures of intensity patterns</a:t>
            </a:r>
          </a:p>
          <a:p>
            <a:r>
              <a:rPr lang="en-US" dirty="0"/>
              <a:t>Stuff about Gerchberg-Saxton</a:t>
            </a:r>
          </a:p>
          <a:p>
            <a:pPr lvl="1"/>
            <a:r>
              <a:rPr lang="en-US" dirty="0"/>
              <a:t>I.e. how inverting </a:t>
            </a:r>
            <a:r>
              <a:rPr lang="en-US"/>
              <a:t>propagation was done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7491E-7548-3E9E-4378-2FC1B0C2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715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4E857-67A4-EBF0-EBAE-9AB1A730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Stuff to improve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306A6-1294-BBF2-7BB8-43A4A4521D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Readability of labels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B5F3D-C916-0F48-9199-95F0317C6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712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19E2D-3AF2-690B-90C7-4E9A80EE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B8764-AC23-F9DE-785F-782E4D743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for an audience who is not familiar with the work</a:t>
            </a:r>
          </a:p>
          <a:p>
            <a:r>
              <a:rPr lang="en-US" dirty="0"/>
              <a:t>Specify the problem being solved</a:t>
            </a:r>
          </a:p>
          <a:p>
            <a:pPr lvl="1"/>
            <a:r>
              <a:rPr lang="en-US" dirty="0"/>
              <a:t>I.e. given intensity patterns from SLMs, recover phase at plane before SLM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01F35-2A0D-D53D-6E25-D24B807C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332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801AB-250B-3389-80F9-4DDF9BF3C4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CONTEXT AND 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DABF4E-D39D-0A7B-CB14-54C7EDBF0D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F62288-C5D8-F823-48C7-7DF34F2E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534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9A914-9EC4-FECD-DAD7-C97D336EA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PROBLEM TO SOLVE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5F0C9-D68B-71C1-6F65-2F0D3514B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recover optical wavefronts?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D70784-7D9C-C54E-60D0-D49B185BC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81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D66C5-F68D-3009-4731-C6B304198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13DFE-79ED-833F-31F6-2092705A6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Want to reconstruct optical wavefronts</a:t>
            </a:r>
          </a:p>
          <a:p>
            <a:pPr lvl="1"/>
            <a:r>
              <a:rPr lang="en-US" dirty="0"/>
              <a:t>I.e. recover amplitude and phase of optical fields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E8A02-8EC2-3542-78A4-4ED768E53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657ADDF-A928-6DA8-DD3D-8950AC973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1994419"/>
            <a:ext cx="2560320" cy="25603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1ABDE2-CEF6-1D14-8C85-3398A6D86860}"/>
              </a:ext>
            </a:extLst>
          </p:cNvPr>
          <p:cNvSpPr txBox="1"/>
          <p:nvPr/>
        </p:nvSpPr>
        <p:spPr>
          <a:xfrm>
            <a:off x="405259" y="2559071"/>
            <a:ext cx="28376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u="sng" dirty="0"/>
              <a:t>Field has…</a:t>
            </a:r>
          </a:p>
          <a:p>
            <a:pPr algn="ctr"/>
            <a:r>
              <a:rPr lang="en-US" sz="2000" b="1" dirty="0"/>
              <a:t>Amplitude</a:t>
            </a:r>
            <a:r>
              <a:rPr lang="en-US" sz="2000" dirty="0"/>
              <a:t> (arrow length)</a:t>
            </a:r>
          </a:p>
          <a:p>
            <a:pPr algn="ctr"/>
            <a:r>
              <a:rPr lang="en-US" sz="2000" dirty="0"/>
              <a:t>and</a:t>
            </a:r>
          </a:p>
          <a:p>
            <a:pPr algn="ctr"/>
            <a:r>
              <a:rPr lang="en-US" sz="2000" b="1" dirty="0"/>
              <a:t>Phase</a:t>
            </a:r>
            <a:r>
              <a:rPr lang="en-US" sz="2000" dirty="0"/>
              <a:t> (oscillation offsets)</a:t>
            </a:r>
          </a:p>
        </p:txBody>
      </p:sp>
    </p:spTree>
    <p:extLst>
      <p:ext uri="{BB962C8B-B14F-4D97-AF65-F5344CB8AC3E}">
        <p14:creationId xmlns:p14="http://schemas.microsoft.com/office/powerpoint/2010/main" val="87902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7BEF3-3614-1CCA-0B0E-8BED2E6F0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Real Life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2E415-585B-356F-7878-DD156D295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D36CD46-99D6-587E-E831-7C4A7B558C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2091384"/>
            <a:ext cx="8229600" cy="210983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82598BB-83ED-75B6-134D-62A047FB1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0248" y="857250"/>
            <a:ext cx="5212080" cy="2865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1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2C7371B-85B0-CDE8-F08E-8BF122928C5E}"/>
              </a:ext>
            </a:extLst>
          </p:cNvPr>
          <p:cNvSpPr/>
          <p:nvPr/>
        </p:nvSpPr>
        <p:spPr>
          <a:xfrm>
            <a:off x="6348768" y="819149"/>
            <a:ext cx="2673806" cy="3819053"/>
          </a:xfrm>
          <a:prstGeom prst="rect">
            <a:avLst/>
          </a:prstGeom>
          <a:noFill/>
          <a:ln w="317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D4C222B-8282-24C9-4049-C12826CD74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596" y="762171"/>
            <a:ext cx="6105525" cy="258127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ED166AA-B0D2-F158-0E8A-FC631CEF0A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61450" y="3343006"/>
            <a:ext cx="1828800" cy="14971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A12623F-D953-755E-B467-FFAF689F5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Obtaining Real (Non-Synthetic)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00E37-208C-C65C-178F-3B70D38D0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7F2E0B2-A102-97B5-68D3-6C75461AC7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61450" y="1694197"/>
            <a:ext cx="1828800" cy="149319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2F61BE4-8794-7F85-5558-A0AD11538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61450" y="61718"/>
            <a:ext cx="1828800" cy="14931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A881F7F-06AF-5B5A-9324-01DD12848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947610" y="3494187"/>
            <a:ext cx="1828800" cy="11948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5A9FB1A-3320-1516-3D0A-217B74A261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3947610" y="1769865"/>
            <a:ext cx="1828800" cy="119163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7D238F9-A9B8-A12F-2131-C1ECA9290C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3947610" y="165912"/>
            <a:ext cx="1828800" cy="119163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C3C844D-2D0E-045E-F020-EB57CDEA3FEF}"/>
              </a:ext>
            </a:extLst>
          </p:cNvPr>
          <p:cNvSpPr txBox="1"/>
          <p:nvPr/>
        </p:nvSpPr>
        <p:spPr>
          <a:xfrm>
            <a:off x="1130532" y="3646518"/>
            <a:ext cx="2759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Display random phase pattern on SLM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578816-A6C3-9748-C64C-D57876545A10}"/>
              </a:ext>
            </a:extLst>
          </p:cNvPr>
          <p:cNvCxnSpPr>
            <a:cxnSpLocks/>
          </p:cNvCxnSpPr>
          <p:nvPr/>
        </p:nvCxnSpPr>
        <p:spPr>
          <a:xfrm flipV="1">
            <a:off x="4538662" y="2958021"/>
            <a:ext cx="0" cy="384985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4B93F29-D524-C842-69DD-FBF2A3B41EC0}"/>
              </a:ext>
            </a:extLst>
          </p:cNvPr>
          <p:cNvSpPr txBox="1"/>
          <p:nvPr/>
        </p:nvSpPr>
        <p:spPr>
          <a:xfrm>
            <a:off x="5469850" y="2114610"/>
            <a:ext cx="1566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Acquire image from sensor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5CAC90-3D2D-9359-0E13-AA9A3D42B451}"/>
              </a:ext>
            </a:extLst>
          </p:cNvPr>
          <p:cNvCxnSpPr>
            <a:cxnSpLocks/>
          </p:cNvCxnSpPr>
          <p:nvPr/>
        </p:nvCxnSpPr>
        <p:spPr>
          <a:xfrm>
            <a:off x="5224182" y="2365684"/>
            <a:ext cx="1072939" cy="821709"/>
          </a:xfrm>
          <a:prstGeom prst="straightConnector1">
            <a:avLst/>
          </a:prstGeom>
          <a:ln w="57150">
            <a:tailEnd type="triangl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6A74C4E-6220-CB6B-75D8-2FB8F455E558}"/>
              </a:ext>
            </a:extLst>
          </p:cNvPr>
          <p:cNvSpPr txBox="1"/>
          <p:nvPr/>
        </p:nvSpPr>
        <p:spPr>
          <a:xfrm>
            <a:off x="6347921" y="821027"/>
            <a:ext cx="267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 SLM and sensor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35D7F6-27D2-7E06-4085-22FAFAE808DA}"/>
              </a:ext>
            </a:extLst>
          </p:cNvPr>
          <p:cNvSpPr txBox="1"/>
          <p:nvPr/>
        </p:nvSpPr>
        <p:spPr>
          <a:xfrm rot="5400000">
            <a:off x="7547978" y="2767823"/>
            <a:ext cx="47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…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9042FC00-B5CE-5FEE-A683-716AC2DBDA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1596" y="1899612"/>
            <a:ext cx="1076325" cy="10763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9674F68-3F70-8466-8947-874082CD5EF1}"/>
              </a:ext>
            </a:extLst>
          </p:cNvPr>
          <p:cNvSpPr txBox="1"/>
          <p:nvPr/>
        </p:nvSpPr>
        <p:spPr>
          <a:xfrm>
            <a:off x="6348768" y="821027"/>
            <a:ext cx="2674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Recorded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E29525-D417-8063-7828-8205DDBA94C7}"/>
              </a:ext>
            </a:extLst>
          </p:cNvPr>
          <p:cNvSpPr txBox="1"/>
          <p:nvPr/>
        </p:nvSpPr>
        <p:spPr>
          <a:xfrm>
            <a:off x="2423862" y="5143500"/>
            <a:ext cx="38313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Can use this </a:t>
            </a:r>
            <a:r>
              <a:rPr lang="en-US" b="1" dirty="0">
                <a:solidFill>
                  <a:srgbClr val="FF0000"/>
                </a:solidFill>
              </a:rPr>
              <a:t>data</a:t>
            </a:r>
            <a:r>
              <a:rPr lang="en-US" dirty="0">
                <a:solidFill>
                  <a:srgbClr val="FF0000"/>
                </a:solidFill>
              </a:rPr>
              <a:t> in </a:t>
            </a:r>
            <a:r>
              <a:rPr lang="en-US" b="1" dirty="0">
                <a:solidFill>
                  <a:srgbClr val="FF0000"/>
                </a:solidFill>
              </a:rPr>
              <a:t>conjunction</a:t>
            </a:r>
            <a:r>
              <a:rPr lang="en-US" dirty="0">
                <a:solidFill>
                  <a:srgbClr val="FF0000"/>
                </a:solidFill>
              </a:rPr>
              <a:t> with a </a:t>
            </a:r>
            <a:r>
              <a:rPr lang="en-US" b="1" dirty="0">
                <a:solidFill>
                  <a:srgbClr val="FF0000"/>
                </a:solidFill>
              </a:rPr>
              <a:t>model</a:t>
            </a:r>
            <a:r>
              <a:rPr lang="en-US" dirty="0">
                <a:solidFill>
                  <a:srgbClr val="FF0000"/>
                </a:solidFill>
              </a:rPr>
              <a:t> for SLM-to-sensor propagation to recover the </a:t>
            </a:r>
            <a:r>
              <a:rPr lang="en-US" b="1" dirty="0">
                <a:solidFill>
                  <a:srgbClr val="FF0000"/>
                </a:solidFill>
              </a:rPr>
              <a:t>complex</a:t>
            </a:r>
            <a:r>
              <a:rPr lang="en-US" dirty="0">
                <a:solidFill>
                  <a:srgbClr val="FF0000"/>
                </a:solidFill>
              </a:rPr>
              <a:t> field at the image sensor</a:t>
            </a:r>
          </a:p>
        </p:txBody>
      </p:sp>
    </p:spTree>
    <p:extLst>
      <p:ext uri="{BB962C8B-B14F-4D97-AF65-F5344CB8AC3E}">
        <p14:creationId xmlns:p14="http://schemas.microsoft.com/office/powerpoint/2010/main" val="79875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7 L 0.83177 -0.00988 " pathEditMode="relative" rAng="0" ptsTypes="AA">
                                      <p:cBhvr>
                                        <p:cTn id="30" dur="1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80" y="-49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01111 L 0.8401 -0.02099 " pathEditMode="relative" rAng="0" ptsTypes="AA">
                                      <p:cBhvr>
                                        <p:cTn id="44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97" y="-4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350" fill="hold"/>
                                        <p:tgtEl>
                                          <p:spTgt spid="2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01 -0.02099 L 1.01649 -0.49321 " pathEditMode="relative" rAng="0" ptsTypes="AA">
                                      <p:cBhvr>
                                        <p:cTn id="56" dur="3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9" y="-23611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350" fill="hold"/>
                                        <p:tgtEl>
                                          <p:spTgt spid="2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177 -0.00988 L 1.10746 -0.49321 " pathEditMode="relative" rAng="0" ptsTypes="AA">
                                      <p:cBhvr>
                                        <p:cTn id="60" dur="3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5" y="-2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"/>
                            </p:stCondLst>
                            <p:childTnLst>
                              <p:par>
                                <p:cTn id="6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45679E-6 L 0.83177 0.32562 " pathEditMode="relative" rAng="0" ptsTypes="AA">
                                      <p:cBhvr>
                                        <p:cTn id="69" dur="1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406" y="16204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71605E-6 L 0.8401 0.3 " pathEditMode="relative" rAng="0" ptsTypes="AA">
                                      <p:cBhvr>
                                        <p:cTn id="71" dur="1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910" y="15031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350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2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177 0.32561 L 1.10746 3.45679E-6 " pathEditMode="relative" rAng="0" ptsTypes="AA">
                                      <p:cBhvr>
                                        <p:cTn id="93" dur="3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85" y="-16296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350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01 0.3 L 1.01649 -0.0145 " pathEditMode="relative" rAng="0" ptsTypes="AA">
                                      <p:cBhvr>
                                        <p:cTn id="97" dur="3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9" y="-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50"/>
                            </p:stCondLst>
                            <p:childTnLst>
                              <p:par>
                                <p:cTn id="99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85185E-6 L 0.83177 0.63734 " pathEditMode="relative" rAng="0" ptsTypes="AA">
                                      <p:cBhvr>
                                        <p:cTn id="104" dur="1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80" y="31852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23457E-6 L 0.84011 0.61729 " pathEditMode="relative" rAng="0" ptsTypes="AA">
                                      <p:cBhvr>
                                        <p:cTn id="106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63" y="30926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3177 0.63734 L 1.11024 0.58426 " pathEditMode="relative" rAng="0" ptsTypes="AA">
                                      <p:cBhvr>
                                        <p:cTn id="120" dur="3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24" y="-2654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2" dur="35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01 0.61728 L 1.01666 0.575 " pathEditMode="relative" rAng="0" ptsTypes="AA">
                                      <p:cBhvr>
                                        <p:cTn id="124" dur="3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9" y="-213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6" dur="350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50"/>
                            </p:stCondLst>
                            <p:childTnLst>
                              <p:par>
                                <p:cTn id="136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path" presetSubtype="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0.01234 L 8.33333E-7 -0.32223 " pathEditMode="relative" rAng="0" ptsTypes="AA">
                                      <p:cBhvr>
                                        <p:cTn id="1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4.07407E-6 L 0.0007 -0.04876 L 0.00156 -0.00123 L 0.00226 -0.04876 L 0.0033 -0.00092 L 0.00382 -0.04876 L 0.00504 -0.00092 " pathEditMode="relative" rAng="0" ptsTypes="AAAAAAA">
                                      <p:cBhvr>
                                        <p:cTn id="1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" y="-24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500"/>
                            </p:stCondLst>
                            <p:childTnLst>
                              <p:par>
                                <p:cTn id="15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0.00061 L 2.5E-6 1.85185E-6 " pathEditMode="relative" rAng="0" ptsTypes="AA">
                                      <p:cBhvr>
                                        <p:cTn id="158" dur="3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3" grpId="0"/>
      <p:bldP spid="33" grpId="1"/>
      <p:bldP spid="33" grpId="2"/>
      <p:bldP spid="33" grpId="3"/>
      <p:bldP spid="33" grpId="4"/>
      <p:bldP spid="33" grpId="5"/>
      <p:bldP spid="33" grpId="6"/>
      <p:bldP spid="3" grpId="0"/>
      <p:bldP spid="3" grpId="1"/>
      <p:bldP spid="3" grpId="2"/>
      <p:bldP spid="3" grpId="3"/>
      <p:bldP spid="3" grpId="4"/>
      <p:bldP spid="3" grpId="5"/>
      <p:bldP spid="3" grpId="6"/>
      <p:bldP spid="3" grpId="7"/>
      <p:bldP spid="10" grpId="0"/>
      <p:bldP spid="10" grpId="1"/>
      <p:bldP spid="10" grpId="2"/>
      <p:bldP spid="10" grpId="3"/>
      <p:bldP spid="10" grpId="4"/>
      <p:bldP spid="10" grpId="5"/>
      <p:bldP spid="10" grpId="6"/>
      <p:bldP spid="11" grpId="0"/>
      <p:bldP spid="11" grpId="1"/>
      <p:bldP spid="19" grpId="0"/>
      <p:bldP spid="19" grpId="1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9972E-C0BE-0320-619E-3DA9E9BD6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 Generator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04468F-DC8F-B7C6-7078-2B72DC1A0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5FF9B0-52C2-57C5-5E9B-DA77EA05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874818"/>
            <a:ext cx="1828800" cy="1828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BF75EE-6CD7-0D24-CD2B-CA78495AB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909802"/>
            <a:ext cx="1828800" cy="1828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4FFD7E4-379B-ACC2-39E5-4F17585E87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0550" y="1367002"/>
            <a:ext cx="2743200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F9C2BD-E4F7-E756-559F-B4E985B3F87F}"/>
              </a:ext>
            </a:extLst>
          </p:cNvPr>
          <p:cNvSpPr txBox="1"/>
          <p:nvPr/>
        </p:nvSpPr>
        <p:spPr>
          <a:xfrm>
            <a:off x="5753100" y="555813"/>
            <a:ext cx="1217000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600" dirty="0"/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2363328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DF19-5060-AC44-FF17-6A5192EEA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Object Plane Fields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A4867-4C3B-0BA5-AE02-F22E00BC00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1800" dirty="0"/>
                  <a:t>Object itself is not planar</a:t>
                </a:r>
              </a:p>
              <a:p>
                <a:r>
                  <a:rPr lang="en-US" sz="1800" b="1" dirty="0"/>
                  <a:t>Assumed that phase at object plane was: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sz="14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𝑜𝑏𝑗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</m:e>
                        </m:d>
                      </m:e>
                    </m:func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</m:t>
                    </m:r>
                    <m:f>
                      <m:fPr>
                        <m:ctrlPr>
                          <a:rPr lang="en-US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den>
                    </m:f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d>
                      <m:dPr>
                        <m:ctrlPr>
                          <a:rPr lang="en-US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mod</m:t>
                            </m:r>
                          </m:fName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e>
                        </m:func>
                      </m:e>
                    </m:d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3A4867-4C3B-0BA5-AE02-F22E00BC00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44" t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A13AD3-9431-B2E5-23DE-D3B0DA155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E12CD-FCB1-464E-A775-0B83FDDACE03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252F1C-30FE-B5DD-A3BE-20567C4E0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00" y="1839265"/>
            <a:ext cx="2286000" cy="2286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93C51CB-61D1-E671-A079-D799B2B594E7}"/>
              </a:ext>
            </a:extLst>
          </p:cNvPr>
          <p:cNvCxnSpPr>
            <a:cxnSpLocks/>
          </p:cNvCxnSpPr>
          <p:nvPr/>
        </p:nvCxnSpPr>
        <p:spPr>
          <a:xfrm flipV="1">
            <a:off x="8287300" y="1610665"/>
            <a:ext cx="0" cy="274320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D1DFCB-4EFB-DB98-1AC4-9F92E64B40C9}"/>
              </a:ext>
            </a:extLst>
          </p:cNvPr>
          <p:cNvSpPr txBox="1"/>
          <p:nvPr/>
        </p:nvSpPr>
        <p:spPr>
          <a:xfrm>
            <a:off x="7823273" y="4290967"/>
            <a:ext cx="13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plane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2928B8A-0614-ABAE-4E26-B8FF0B41006F}"/>
              </a:ext>
            </a:extLst>
          </p:cNvPr>
          <p:cNvSpPr/>
          <p:nvPr/>
        </p:nvSpPr>
        <p:spPr>
          <a:xfrm>
            <a:off x="8237294" y="1977099"/>
            <a:ext cx="97631" cy="97631"/>
          </a:xfrm>
          <a:prstGeom prst="ellipse">
            <a:avLst/>
          </a:prstGeom>
          <a:solidFill>
            <a:srgbClr val="FF0000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953094-21F4-C299-42E0-6C560B1C81C4}"/>
              </a:ext>
            </a:extLst>
          </p:cNvPr>
          <p:cNvCxnSpPr>
            <a:cxnSpLocks/>
          </p:cNvCxnSpPr>
          <p:nvPr/>
        </p:nvCxnSpPr>
        <p:spPr>
          <a:xfrm>
            <a:off x="7379250" y="2019844"/>
            <a:ext cx="908050" cy="0"/>
          </a:xfrm>
          <a:prstGeom prst="straightConnector1">
            <a:avLst/>
          </a:prstGeom>
          <a:ln w="28575">
            <a:solidFill>
              <a:srgbClr val="009C00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6EE46E-2853-6FB7-8D05-8CDE479208B4}"/>
                  </a:ext>
                </a:extLst>
              </p:cNvPr>
              <p:cNvSpPr txBox="1"/>
              <p:nvPr/>
            </p:nvSpPr>
            <p:spPr>
              <a:xfrm>
                <a:off x="7379250" y="1654599"/>
                <a:ext cx="7937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A6EE46E-2853-6FB7-8D05-8CDE479208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250" y="1654599"/>
                <a:ext cx="793747" cy="369332"/>
              </a:xfrm>
              <a:prstGeom prst="rect">
                <a:avLst/>
              </a:prstGeom>
              <a:blipFill>
                <a:blip r:embed="rId4"/>
                <a:stretch>
                  <a:fillRect r="-10769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A90D2-BF98-908C-E2F3-C31BBC7EAB91}"/>
                  </a:ext>
                </a:extLst>
              </p:cNvPr>
              <p:cNvSpPr txBox="1"/>
              <p:nvPr/>
            </p:nvSpPr>
            <p:spPr>
              <a:xfrm>
                <a:off x="8200227" y="1928164"/>
                <a:ext cx="79374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63A90D2-BF98-908C-E2F3-C31BBC7EA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0227" y="1928164"/>
                <a:ext cx="793747" cy="369332"/>
              </a:xfrm>
              <a:prstGeom prst="rect">
                <a:avLst/>
              </a:prstGeom>
              <a:blipFill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254A70-795A-9D9D-A54A-AAD0C840D380}"/>
                  </a:ext>
                </a:extLst>
              </p:cNvPr>
              <p:cNvSpPr txBox="1"/>
              <p:nvPr/>
            </p:nvSpPr>
            <p:spPr>
              <a:xfrm>
                <a:off x="3447798" y="2562909"/>
                <a:ext cx="3321925" cy="203183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/>
                  <a:t>I am unsure whether or not this is a valid approximation for my particular situation.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800" dirty="0"/>
                  <a:t>Considering ASM,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8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f>
                              <m:fPr>
                                <m:ctrlP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l-GR" sz="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den>
                            </m:f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ad>
                              <m:radPr>
                                <m:degHide m:val="on"/>
                                <m:ctrlP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λ</m:t>
                                        </m:r>
                                        <m:sSub>
                                          <m:sSubPr>
                                            <m:ctrlPr>
                                              <a:rPr lang="el-GR" sz="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8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λ</m:t>
                                        </m:r>
                                        <m:sSub>
                                          <m:sSubPr>
                                            <m:ctrlPr>
                                              <a:rPr lang="el-GR" sz="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sz="8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8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</m:e>
                        </m:d>
                      </m:e>
                    </m:func>
                    <m:r>
                      <a:rPr lang="en-US" sz="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unc>
                      <m:funcPr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80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sz="8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f>
                              <m:fPr>
                                <m:ctrlPr>
                                  <a:rPr lang="en-US" sz="8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l-GR" sz="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</m:den>
                            </m:f>
                            <m:r>
                              <a:rPr lang="en-US" sz="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</m:oMath>
                </a14:m>
                <a:r>
                  <a:rPr lang="en-US" sz="800" dirty="0"/>
                  <a:t> for sufficiently small z and/or when the transverse frequency components are sufficiently bandlimited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800" dirty="0"/>
                  <a:t>However,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den>
                    </m:f>
                  </m:oMath>
                </a14:m>
                <a:r>
                  <a:rPr lang="en-US" sz="800" dirty="0"/>
                  <a:t> can get very large, which might mean that even small discrepancies between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800"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r>
                  <a:rPr lang="en-US" sz="800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800" b="0" i="0" smtClean="0">
                        <a:latin typeface="Cambria Math" panose="02040503050406030204" pitchFamily="18" charset="0"/>
                      </a:rPr>
                      <m:t>z</m:t>
                    </m:r>
                    <m:rad>
                      <m:radPr>
                        <m:degHide m:val="on"/>
                        <m:ctrlPr>
                          <a:rPr lang="en-US" sz="800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sz="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  <m:sSub>
                                  <m:sSubPr>
                                    <m:ctrlPr>
                                      <a:rPr lang="el-GR" sz="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800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l-GR" sz="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λ</m:t>
                                </m:r>
                                <m:sSub>
                                  <m:sSubPr>
                                    <m:ctrlPr>
                                      <a:rPr lang="el-GR" sz="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800" dirty="0"/>
                  <a:t> can possibly still result in large errors</a:t>
                </a:r>
                <a:br>
                  <a:rPr lang="en-US" sz="800" dirty="0"/>
                </a:br>
                <a:endParaRPr lang="en-US" sz="800" dirty="0"/>
              </a:p>
              <a:p>
                <a:r>
                  <a:rPr lang="en-US" sz="1000" dirty="0"/>
                  <a:t>Could probably use the Huygens-Fresnel principle to calculate the fields on the object plane instead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800" dirty="0"/>
                  <a:t>Seems more computationally intensive though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254A70-795A-9D9D-A54A-AAD0C840D3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798" y="2562909"/>
                <a:ext cx="3321925" cy="203183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ADF0999-3670-CDCD-F786-2BAC1EC07A15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4221480" y="1775460"/>
            <a:ext cx="887281" cy="7874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934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12286</TotalTime>
  <Words>601</Words>
  <Application>Microsoft Office PowerPoint</Application>
  <PresentationFormat>On-screen Show (16:9)</PresentationFormat>
  <Paragraphs>138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Cambria Math</vt:lpstr>
      <vt:lpstr>Office Theme</vt:lpstr>
      <vt:lpstr>Progress Report</vt:lpstr>
      <vt:lpstr>What was done</vt:lpstr>
      <vt:lpstr>CONTEXT AND BACKGROUND</vt:lpstr>
      <vt:lpstr>FIRST PROBLEM TO SOLVE</vt:lpstr>
      <vt:lpstr>Objective</vt:lpstr>
      <vt:lpstr>Real Life Setup</vt:lpstr>
      <vt:lpstr>Obtaining Real (Non-Synthetic) Data</vt:lpstr>
      <vt:lpstr>Synthetic Data Generator Input</vt:lpstr>
      <vt:lpstr>Generating Object Plane Fields</vt:lpstr>
      <vt:lpstr>Model for Synthetic Data Generation</vt:lpstr>
      <vt:lpstr>Synthetic Data Example</vt:lpstr>
      <vt:lpstr>Recovering Complex Fields</vt:lpstr>
      <vt:lpstr>Forward Model</vt:lpstr>
      <vt:lpstr>Recovering Sensor Plane Field</vt:lpstr>
      <vt:lpstr>Estimating SLM Input with Optimization</vt:lpstr>
      <vt:lpstr>Optimization Objective Function</vt:lpstr>
      <vt:lpstr>PowerPoint Presentation</vt:lpstr>
      <vt:lpstr>PowerPoint Presentation</vt:lpstr>
      <vt:lpstr>Implementation Details</vt:lpstr>
      <vt:lpstr>Stuff to add</vt:lpstr>
      <vt:lpstr>Stuff to improve</vt:lpstr>
      <vt:lpstr>Other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Geraldo Rivera</dc:creator>
  <cp:lastModifiedBy>Michael Lee</cp:lastModifiedBy>
  <cp:revision>1285</cp:revision>
  <dcterms:created xsi:type="dcterms:W3CDTF">2015-07-21T16:44:10Z</dcterms:created>
  <dcterms:modified xsi:type="dcterms:W3CDTF">2022-10-04T21:28:03Z</dcterms:modified>
</cp:coreProperties>
</file>